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D9Y4i8RainGTcLqjXKRtYLlR7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aa92dd46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aa92dd46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782a409ac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782a409aca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E0E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4.jpg"/><Relationship Id="rId5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g"/><Relationship Id="rId4" Type="http://schemas.openxmlformats.org/officeDocument/2006/relationships/image" Target="../media/image29.jpg"/><Relationship Id="rId9" Type="http://schemas.openxmlformats.org/officeDocument/2006/relationships/image" Target="../media/image33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Relationship Id="rId8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g"/><Relationship Id="rId4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0" y="0"/>
            <a:ext cx="121920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b="1" lang="es-ES" sz="2400">
                <a:solidFill>
                  <a:srgbClr val="002060"/>
                </a:solidFill>
              </a:rPr>
              <a:t>BOLETÍN</a:t>
            </a:r>
            <a:r>
              <a:rPr lang="es-ES" sz="2400">
                <a:solidFill>
                  <a:srgbClr val="002060"/>
                </a:solidFill>
              </a:rPr>
              <a:t> </a:t>
            </a:r>
            <a:r>
              <a:rPr b="1" lang="es-ES" sz="2400">
                <a:solidFill>
                  <a:srgbClr val="002060"/>
                </a:solidFill>
              </a:rPr>
              <a:t>AFABI</a:t>
            </a:r>
            <a:r>
              <a:rPr lang="es-ES" sz="2400">
                <a:solidFill>
                  <a:srgbClr val="002060"/>
                </a:solidFill>
              </a:rPr>
              <a:t> </a:t>
            </a:r>
            <a:br>
              <a:rPr lang="es-ES" sz="2400">
                <a:solidFill>
                  <a:srgbClr val="002060"/>
                </a:solidFill>
              </a:rPr>
            </a:br>
            <a:r>
              <a:rPr lang="es-ES" sz="2400">
                <a:solidFill>
                  <a:srgbClr val="002060"/>
                </a:solidFill>
              </a:rPr>
              <a:t>1er Trimestre 2024</a:t>
            </a:r>
            <a:endParaRPr sz="2400">
              <a:solidFill>
                <a:srgbClr val="002060"/>
              </a:solidFill>
            </a:endParaRPr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174950" y="1049550"/>
            <a:ext cx="11774100" cy="8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None/>
            </a:pPr>
            <a:r>
              <a:rPr b="1" lang="es-ES" sz="2400">
                <a:solidFill>
                  <a:srgbClr val="002060"/>
                </a:solidFill>
              </a:rPr>
              <a:t>Marzo 2024: </a:t>
            </a:r>
            <a:r>
              <a:rPr lang="es-ES" sz="2400">
                <a:solidFill>
                  <a:srgbClr val="002060"/>
                </a:solidFill>
              </a:rPr>
              <a:t>Asumen los nuevos miembros de la directiva Asociación Biodanza de Chile 2024 2027</a:t>
            </a:r>
            <a:endParaRPr sz="2400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25" y="1616375"/>
            <a:ext cx="8261701" cy="409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2825" y="3578500"/>
            <a:ext cx="5656223" cy="277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"/>
          <p:cNvSpPr txBox="1"/>
          <p:nvPr>
            <p:ph type="title"/>
          </p:nvPr>
        </p:nvSpPr>
        <p:spPr>
          <a:xfrm>
            <a:off x="218941" y="365125"/>
            <a:ext cx="11134859" cy="639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2800">
                <a:solidFill>
                  <a:srgbClr val="1F3864"/>
                </a:solidFill>
              </a:rPr>
              <a:t>VIVENCIA FACILITADORES LITORAL: </a:t>
            </a:r>
            <a:r>
              <a:rPr b="1" i="1" lang="es-ES" sz="2800">
                <a:solidFill>
                  <a:srgbClr val="1F3864"/>
                </a:solidFill>
              </a:rPr>
              <a:t>“Tomados de las manos”</a:t>
            </a:r>
            <a:endParaRPr b="1" i="1" sz="2800">
              <a:solidFill>
                <a:srgbClr val="1F3864"/>
              </a:solidFill>
            </a:endParaRPr>
          </a:p>
        </p:txBody>
      </p:sp>
      <p:sp>
        <p:nvSpPr>
          <p:cNvPr id="153" name="Google Shape;153;p10"/>
          <p:cNvSpPr txBox="1"/>
          <p:nvPr>
            <p:ph idx="1" type="body"/>
          </p:nvPr>
        </p:nvSpPr>
        <p:spPr>
          <a:xfrm>
            <a:off x="218941" y="1004552"/>
            <a:ext cx="11874321" cy="5589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s-ES" sz="2400">
                <a:solidFill>
                  <a:srgbClr val="1F3864"/>
                </a:solidFill>
              </a:rPr>
              <a:t>FACILITADORES: Zona Litoral</a:t>
            </a:r>
            <a:endParaRPr sz="24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400"/>
              <a:buNone/>
            </a:pPr>
            <a:r>
              <a:rPr lang="es-ES" sz="2400">
                <a:solidFill>
                  <a:srgbClr val="1F3864"/>
                </a:solidFill>
              </a:rPr>
              <a:t>Invitación: Afectividad. </a:t>
            </a:r>
            <a:r>
              <a:rPr i="1" lang="es-ES" sz="2400">
                <a:solidFill>
                  <a:srgbClr val="1F3864"/>
                </a:solidFill>
              </a:rPr>
              <a:t>“tomados de la mano fluir de tigres bajo el sol sin máscaras…”</a:t>
            </a:r>
            <a:endParaRPr i="1" sz="2400">
              <a:solidFill>
                <a:srgbClr val="1F3864"/>
              </a:solidFill>
            </a:endParaRPr>
          </a:p>
        </p:txBody>
      </p:sp>
      <p:pic>
        <p:nvPicPr>
          <p:cNvPr id="154" name="Google Shape;15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8841" y="2485617"/>
            <a:ext cx="5974414" cy="410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25" y="2485625"/>
            <a:ext cx="5757583" cy="3837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"/>
          <p:cNvSpPr txBox="1"/>
          <p:nvPr>
            <p:ph type="title"/>
          </p:nvPr>
        </p:nvSpPr>
        <p:spPr>
          <a:xfrm>
            <a:off x="386375" y="164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2800">
                <a:solidFill>
                  <a:srgbClr val="1F3864"/>
                </a:solidFill>
              </a:rPr>
              <a:t>VIVENCIA DIRECTORAS ESCUELAS:  </a:t>
            </a:r>
            <a:r>
              <a:rPr b="1" i="1" lang="es-ES" sz="2800">
                <a:solidFill>
                  <a:srgbClr val="1F3864"/>
                </a:solidFill>
              </a:rPr>
              <a:t>“El muro”</a:t>
            </a:r>
            <a:endParaRPr b="1"/>
          </a:p>
        </p:txBody>
      </p:sp>
      <p:sp>
        <p:nvSpPr>
          <p:cNvPr id="161" name="Google Shape;161;p11"/>
          <p:cNvSpPr txBox="1"/>
          <p:nvPr>
            <p:ph idx="1" type="body"/>
          </p:nvPr>
        </p:nvSpPr>
        <p:spPr>
          <a:xfrm>
            <a:off x="102506" y="1278449"/>
            <a:ext cx="110832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1F3864"/>
                </a:solidFill>
              </a:rPr>
              <a:t>Facilitadores: Directoras Escuelas Chile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t/>
            </a:r>
            <a:endParaRPr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1F3864"/>
                </a:solidFill>
              </a:rPr>
              <a:t>Invitación: Ronda de Creatividad y Vitalidad</a:t>
            </a:r>
            <a:endParaRPr>
              <a:solidFill>
                <a:srgbClr val="1F3864"/>
              </a:solidFill>
            </a:endParaRPr>
          </a:p>
        </p:txBody>
      </p:sp>
      <p:pic>
        <p:nvPicPr>
          <p:cNvPr id="162" name="Google Shape;16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366" y="3067013"/>
            <a:ext cx="6679844" cy="324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38398" y="1278449"/>
            <a:ext cx="4417453" cy="3892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2"/>
          <p:cNvSpPr txBox="1"/>
          <p:nvPr>
            <p:ph type="title"/>
          </p:nvPr>
        </p:nvSpPr>
        <p:spPr>
          <a:xfrm>
            <a:off x="838200" y="218941"/>
            <a:ext cx="10515600" cy="1471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2800">
                <a:solidFill>
                  <a:srgbClr val="1F3864"/>
                </a:solidFill>
              </a:rPr>
              <a:t>VIVENCIA Facilitadores Del Sur:</a:t>
            </a:r>
            <a:br>
              <a:rPr b="1" lang="es-ES" sz="2800">
                <a:solidFill>
                  <a:srgbClr val="1F3864"/>
                </a:solidFill>
              </a:rPr>
            </a:br>
            <a:r>
              <a:rPr b="1" i="1" lang="es-ES" sz="2800">
                <a:solidFill>
                  <a:srgbClr val="1F3864"/>
                </a:solidFill>
              </a:rPr>
              <a:t>“Amando las cosas próximas”</a:t>
            </a:r>
            <a:br>
              <a:rPr lang="es-ES" sz="2800"/>
            </a:br>
            <a:br>
              <a:rPr lang="es-ES" sz="2800"/>
            </a:br>
            <a:endParaRPr sz="2800"/>
          </a:p>
        </p:txBody>
      </p:sp>
      <p:sp>
        <p:nvSpPr>
          <p:cNvPr id="169" name="Google Shape;169;p12"/>
          <p:cNvSpPr txBox="1"/>
          <p:nvPr>
            <p:ph idx="1" type="body"/>
          </p:nvPr>
        </p:nvSpPr>
        <p:spPr>
          <a:xfrm>
            <a:off x="244699" y="1043189"/>
            <a:ext cx="11109101" cy="5133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82638"/>
              <a:buNone/>
            </a:pPr>
            <a:r>
              <a:rPr lang="es-ES">
                <a:solidFill>
                  <a:srgbClr val="1F3864"/>
                </a:solidFill>
              </a:rPr>
              <a:t>I</a:t>
            </a:r>
            <a:r>
              <a:rPr lang="es-ES" sz="3388">
                <a:solidFill>
                  <a:srgbClr val="1F3864"/>
                </a:solidFill>
              </a:rPr>
              <a:t>nvitación: Afectividad</a:t>
            </a:r>
            <a:endParaRPr sz="3388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82638"/>
              <a:buNone/>
            </a:pPr>
            <a:r>
              <a:rPr lang="es-ES" sz="3388">
                <a:solidFill>
                  <a:srgbClr val="1F3864"/>
                </a:solidFill>
              </a:rPr>
              <a:t>Resumen dinámica: Nido y semilla</a:t>
            </a:r>
            <a:endParaRPr sz="3388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82638"/>
              <a:buNone/>
            </a:pPr>
            <a:r>
              <a:rPr lang="es-ES" sz="3388">
                <a:solidFill>
                  <a:srgbClr val="1F3864"/>
                </a:solidFill>
              </a:rPr>
              <a:t>Facilitan: Zona sur.</a:t>
            </a:r>
            <a:endParaRPr sz="3388">
              <a:solidFill>
                <a:srgbClr val="1F3864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70" name="Google Shape;17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2298" y="218941"/>
            <a:ext cx="4456746" cy="3496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1985" y="3715555"/>
            <a:ext cx="4837059" cy="2732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6866" y="2772177"/>
            <a:ext cx="5959387" cy="3757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3000">
                <a:solidFill>
                  <a:srgbClr val="1F3864"/>
                </a:solidFill>
              </a:rPr>
              <a:t>Vivencia Facilitadores del Norte: </a:t>
            </a:r>
            <a:r>
              <a:rPr b="1" i="1" lang="es-ES" sz="3000">
                <a:solidFill>
                  <a:srgbClr val="1F3864"/>
                </a:solidFill>
              </a:rPr>
              <a:t>“Comienzo”</a:t>
            </a:r>
            <a:br>
              <a:rPr lang="es-ES"/>
            </a:br>
            <a:endParaRPr/>
          </a:p>
        </p:txBody>
      </p:sp>
      <p:sp>
        <p:nvSpPr>
          <p:cNvPr id="178" name="Google Shape;178;p13"/>
          <p:cNvSpPr txBox="1"/>
          <p:nvPr>
            <p:ph idx="1" type="body"/>
          </p:nvPr>
        </p:nvSpPr>
        <p:spPr>
          <a:xfrm>
            <a:off x="373487" y="1120462"/>
            <a:ext cx="10980313" cy="5537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1F3864"/>
                </a:solidFill>
              </a:rPr>
              <a:t>Invitación: Sexualidad. Propuesta de Ejercicios Invitación a conectar y fluir delicadamente.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1F3864"/>
                </a:solidFill>
              </a:rPr>
              <a:t>Facilitan: Zona Norte</a:t>
            </a:r>
            <a:endParaRPr>
              <a:solidFill>
                <a:srgbClr val="1F3864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9" name="Google Shape;17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3028078"/>
            <a:ext cx="3802063" cy="285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8109" y="2731864"/>
            <a:ext cx="4767585" cy="344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 txBox="1"/>
          <p:nvPr>
            <p:ph type="title"/>
          </p:nvPr>
        </p:nvSpPr>
        <p:spPr>
          <a:xfrm>
            <a:off x="437325" y="180300"/>
            <a:ext cx="11652300" cy="11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Calibri"/>
              <a:buNone/>
            </a:pPr>
            <a:br>
              <a:rPr lang="es-ES" sz="3100">
                <a:solidFill>
                  <a:srgbClr val="1F3864"/>
                </a:solidFill>
              </a:rPr>
            </a:br>
            <a:r>
              <a:rPr b="1" lang="es-ES" sz="3100">
                <a:solidFill>
                  <a:srgbClr val="073763"/>
                </a:solidFill>
              </a:rPr>
              <a:t>VIVENCIA CIERRE:  “Volveremos de nuevo como semillas indestructibles generando cada segundo de ilusión y terrible verdad…”</a:t>
            </a:r>
            <a:br>
              <a:rPr lang="es-ES"/>
            </a:br>
            <a:endParaRPr/>
          </a:p>
        </p:txBody>
      </p:sp>
      <p:sp>
        <p:nvSpPr>
          <p:cNvPr id="186" name="Google Shape;186;p14"/>
          <p:cNvSpPr txBox="1"/>
          <p:nvPr>
            <p:ph idx="1" type="body"/>
          </p:nvPr>
        </p:nvSpPr>
        <p:spPr>
          <a:xfrm>
            <a:off x="269850" y="1230225"/>
            <a:ext cx="11652300" cy="51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0B5394"/>
                </a:solidFill>
              </a:rPr>
              <a:t>Se realiza vivencia con poema de Rolando Toro e invitando a la expansión de nuestro sentir en torno al sistema que nos une.</a:t>
            </a:r>
            <a:endParaRPr>
              <a:solidFill>
                <a:srgbClr val="0B539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2800"/>
              <a:buNone/>
            </a:pPr>
            <a:r>
              <a:rPr lang="es-ES">
                <a:solidFill>
                  <a:srgbClr val="0B5394"/>
                </a:solidFill>
              </a:rPr>
              <a:t>Facilitan: Ronda directiva 2024</a:t>
            </a:r>
            <a:endParaRPr>
              <a:solidFill>
                <a:srgbClr val="0B5394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 b="6270" l="0" r="0" t="0"/>
          <a:stretch/>
        </p:blipFill>
        <p:spPr>
          <a:xfrm>
            <a:off x="5860800" y="2797125"/>
            <a:ext cx="5831850" cy="3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327" y="2797124"/>
            <a:ext cx="5317023" cy="3543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aa92dd468_0_0"/>
          <p:cNvSpPr txBox="1"/>
          <p:nvPr>
            <p:ph type="title"/>
          </p:nvPr>
        </p:nvSpPr>
        <p:spPr>
          <a:xfrm>
            <a:off x="155725" y="91525"/>
            <a:ext cx="11021400" cy="50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/>
              <a:t>MOMENTOS COMPARTIDOS</a:t>
            </a:r>
            <a:endParaRPr b="1" sz="2800"/>
          </a:p>
        </p:txBody>
      </p:sp>
      <p:sp>
        <p:nvSpPr>
          <p:cNvPr id="194" name="Google Shape;194;g2eaa92dd468_0_0"/>
          <p:cNvSpPr txBox="1"/>
          <p:nvPr>
            <p:ph idx="1" type="body"/>
          </p:nvPr>
        </p:nvSpPr>
        <p:spPr>
          <a:xfrm>
            <a:off x="155725" y="601225"/>
            <a:ext cx="5854800" cy="589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solidFill>
                  <a:schemeClr val="accent1"/>
                </a:solidFill>
              </a:rPr>
              <a:t>BIENVENIDOS-AS, NOCHE DE TALENTOS Y MÁS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95" name="Google Shape;195;g2eaa92dd468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7910">
            <a:off x="9848649" y="1593592"/>
            <a:ext cx="2067726" cy="306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eaa92dd468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62605">
            <a:off x="607896" y="3382061"/>
            <a:ext cx="4511235" cy="300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eaa92dd468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600" y="3936700"/>
            <a:ext cx="6648049" cy="291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2eaa92dd468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6653" y="1137537"/>
            <a:ext cx="3989801" cy="26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eaa92dd468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5725" y="1529025"/>
            <a:ext cx="3160924" cy="2267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eaa92dd468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85345">
            <a:off x="6716353" y="2091855"/>
            <a:ext cx="1955918" cy="25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2eaa92dd468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507418">
            <a:off x="6046251" y="289205"/>
            <a:ext cx="4106294" cy="234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82a409aca_0_1"/>
          <p:cNvSpPr txBox="1"/>
          <p:nvPr>
            <p:ph type="title"/>
          </p:nvPr>
        </p:nvSpPr>
        <p:spPr>
          <a:xfrm>
            <a:off x="838200" y="0"/>
            <a:ext cx="105156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b="1" lang="es-ES" sz="2400">
                <a:solidFill>
                  <a:srgbClr val="002060"/>
                </a:solidFill>
              </a:rPr>
              <a:t>Actividades en el territorio.</a:t>
            </a:r>
            <a:endParaRPr b="1"/>
          </a:p>
        </p:txBody>
      </p:sp>
      <p:sp>
        <p:nvSpPr>
          <p:cNvPr id="207" name="Google Shape;207;g2782a409aca_0_1"/>
          <p:cNvSpPr txBox="1"/>
          <p:nvPr>
            <p:ph idx="1" type="body"/>
          </p:nvPr>
        </p:nvSpPr>
        <p:spPr>
          <a:xfrm>
            <a:off x="319800" y="555600"/>
            <a:ext cx="11552400" cy="16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1800">
                <a:solidFill>
                  <a:srgbClr val="002060"/>
                </a:solidFill>
              </a:rPr>
              <a:t>En el marco del aniversario del Rolando Toro y la celebración en Punta de Tralca, se realizaron 2 </a:t>
            </a:r>
            <a:r>
              <a:rPr lang="es-ES" sz="1800">
                <a:solidFill>
                  <a:srgbClr val="002060"/>
                </a:solidFill>
              </a:rPr>
              <a:t>intervenciones</a:t>
            </a:r>
            <a:r>
              <a:rPr lang="es-ES" sz="1800">
                <a:solidFill>
                  <a:srgbClr val="002060"/>
                </a:solidFill>
              </a:rPr>
              <a:t> de Biodanza para la comunidad del litoral de la Vta Región. Gestadas en conjunto entre Berta Garcia, Magdalena Alvarez, Katherine Soto y AFABI, las actividade tuvieron como </a:t>
            </a:r>
            <a:r>
              <a:rPr lang="es-ES" sz="1800">
                <a:solidFill>
                  <a:srgbClr val="002060"/>
                </a:solidFill>
              </a:rPr>
              <a:t>propósito</a:t>
            </a:r>
            <a:endParaRPr sz="1800">
              <a:solidFill>
                <a:srgbClr val="00206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AutoNum type="arabicParenR"/>
            </a:pPr>
            <a:r>
              <a:rPr lang="es-ES" sz="1800">
                <a:solidFill>
                  <a:srgbClr val="002060"/>
                </a:solidFill>
              </a:rPr>
              <a:t>Proponer Biodanza en un espacio abierto para la comunidad.</a:t>
            </a:r>
            <a:endParaRPr sz="1800">
              <a:solidFill>
                <a:srgbClr val="00206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AutoNum type="arabicParenR"/>
            </a:pPr>
            <a:r>
              <a:rPr lang="es-ES" sz="1800">
                <a:solidFill>
                  <a:srgbClr val="002060"/>
                </a:solidFill>
              </a:rPr>
              <a:t>Generar una propuesta Biocéntrica para educación.</a:t>
            </a:r>
            <a:endParaRPr sz="2200">
              <a:solidFill>
                <a:srgbClr val="002060"/>
              </a:solidFill>
            </a:endParaRPr>
          </a:p>
        </p:txBody>
      </p:sp>
      <p:pic>
        <p:nvPicPr>
          <p:cNvPr id="208" name="Google Shape;208;g2782a409aca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900" y="1920225"/>
            <a:ext cx="3187225" cy="3988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2782a409aca_0_1"/>
          <p:cNvSpPr txBox="1"/>
          <p:nvPr/>
        </p:nvSpPr>
        <p:spPr>
          <a:xfrm>
            <a:off x="469900" y="5909075"/>
            <a:ext cx="3187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Ronda abierta en plaza El Quisco</a:t>
            </a:r>
            <a:endParaRPr sz="900"/>
          </a:p>
        </p:txBody>
      </p:sp>
      <p:pic>
        <p:nvPicPr>
          <p:cNvPr id="210" name="Google Shape;210;g2782a409aca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8462" y="1920225"/>
            <a:ext cx="4120202" cy="3090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2782a409aca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0002" y="1519475"/>
            <a:ext cx="3292200" cy="43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2782a409aca_0_1"/>
          <p:cNvSpPr txBox="1"/>
          <p:nvPr/>
        </p:nvSpPr>
        <p:spPr>
          <a:xfrm>
            <a:off x="4058450" y="5010375"/>
            <a:ext cx="3187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Escuela El Totoral</a:t>
            </a:r>
            <a:endParaRPr sz="900"/>
          </a:p>
        </p:txBody>
      </p:sp>
      <p:sp>
        <p:nvSpPr>
          <p:cNvPr id="213" name="Google Shape;213;g2782a409aca_0_1"/>
          <p:cNvSpPr txBox="1"/>
          <p:nvPr/>
        </p:nvSpPr>
        <p:spPr>
          <a:xfrm>
            <a:off x="8580000" y="5909075"/>
            <a:ext cx="31872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3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Programa Educacional Saberes</a:t>
            </a:r>
            <a:endParaRPr sz="9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>
            <p:ph type="title"/>
          </p:nvPr>
        </p:nvSpPr>
        <p:spPr>
          <a:xfrm>
            <a:off x="838200" y="0"/>
            <a:ext cx="10515600" cy="6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s-ES" sz="2400">
                <a:solidFill>
                  <a:srgbClr val="002060"/>
                </a:solidFill>
              </a:rPr>
              <a:t>ENCUENTRO PUNTA DE TRALCA</a:t>
            </a:r>
            <a:endParaRPr b="1"/>
          </a:p>
        </p:txBody>
      </p:sp>
      <p:sp>
        <p:nvSpPr>
          <p:cNvPr id="93" name="Google Shape;93;p2"/>
          <p:cNvSpPr txBox="1"/>
          <p:nvPr>
            <p:ph idx="1" type="body"/>
          </p:nvPr>
        </p:nvSpPr>
        <p:spPr>
          <a:xfrm>
            <a:off x="319835" y="732000"/>
            <a:ext cx="115524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ES" sz="2400">
                <a:solidFill>
                  <a:srgbClr val="002060"/>
                </a:solidFill>
              </a:rPr>
              <a:t>100 años Rolando Toro Araneda</a:t>
            </a:r>
            <a:endParaRPr/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9900" y="1226175"/>
            <a:ext cx="7390473" cy="508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475" y="1226175"/>
            <a:ext cx="4317100" cy="28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type="title"/>
          </p:nvPr>
        </p:nvSpPr>
        <p:spPr>
          <a:xfrm>
            <a:off x="838200" y="0"/>
            <a:ext cx="105156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b="1" lang="es-ES" sz="2400">
                <a:solidFill>
                  <a:srgbClr val="002060"/>
                </a:solidFill>
              </a:rPr>
              <a:t>INAUGURACIÓN</a:t>
            </a:r>
            <a:r>
              <a:rPr lang="es-ES">
                <a:solidFill>
                  <a:srgbClr val="073763"/>
                </a:solidFill>
              </a:rPr>
              <a:t> </a:t>
            </a:r>
            <a:r>
              <a:rPr b="1" lang="es-ES" sz="2400">
                <a:solidFill>
                  <a:srgbClr val="002060"/>
                </a:solidFill>
              </a:rPr>
              <a:t>ENCUENTRO PUNTA DE TRALCA: </a:t>
            </a:r>
            <a:endParaRPr b="1" sz="2400">
              <a:solidFill>
                <a:srgbClr val="002060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b="1" lang="es-ES" sz="2400">
                <a:solidFill>
                  <a:srgbClr val="002060"/>
                </a:solidFill>
              </a:rPr>
              <a:t>Litoral de Chile. Región de Valparaíso.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838200" y="1105377"/>
            <a:ext cx="10515600" cy="5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073763"/>
                </a:solidFill>
              </a:rPr>
              <a:t>La </a:t>
            </a:r>
            <a:r>
              <a:rPr lang="es-ES">
                <a:solidFill>
                  <a:srgbClr val="073763"/>
                </a:solidFill>
              </a:rPr>
              <a:t>inauguración</a:t>
            </a:r>
            <a:r>
              <a:rPr lang="es-ES">
                <a:solidFill>
                  <a:srgbClr val="073763"/>
                </a:solidFill>
              </a:rPr>
              <a:t> del encuentro estuvo plagada de muestras </a:t>
            </a:r>
            <a:r>
              <a:rPr lang="es-ES">
                <a:solidFill>
                  <a:srgbClr val="073763"/>
                </a:solidFill>
              </a:rPr>
              <a:t>artísticas: Se presentó la escultura de Rolando junto a una danza que honró su legado acompañada de música en vivo y la </a:t>
            </a:r>
            <a:r>
              <a:rPr lang="es-ES">
                <a:solidFill>
                  <a:srgbClr val="073763"/>
                </a:solidFill>
              </a:rPr>
              <a:t>poesía de Rolando.</a:t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9462" y="2516988"/>
            <a:ext cx="5692526" cy="33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11" y="2517000"/>
            <a:ext cx="6003640" cy="33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838200" y="0"/>
            <a:ext cx="105156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alibri"/>
              <a:buNone/>
            </a:pPr>
            <a:r>
              <a:rPr b="1" lang="es-ES" sz="2800">
                <a:solidFill>
                  <a:srgbClr val="1E4E79"/>
                </a:solidFill>
              </a:rPr>
              <a:t>TALLERES ENCUENTRO PUNTA DE TRALCA</a:t>
            </a:r>
            <a:endParaRPr b="1" sz="2800">
              <a:solidFill>
                <a:srgbClr val="1E4E79"/>
              </a:solidFill>
            </a:endParaRPr>
          </a:p>
        </p:txBody>
      </p:sp>
      <p:sp>
        <p:nvSpPr>
          <p:cNvPr id="109" name="Google Shape;109;p4"/>
          <p:cNvSpPr txBox="1"/>
          <p:nvPr>
            <p:ph idx="1" type="body"/>
          </p:nvPr>
        </p:nvSpPr>
        <p:spPr>
          <a:xfrm>
            <a:off x="295050" y="823200"/>
            <a:ext cx="11601900" cy="5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1E4E79"/>
                </a:solidFill>
              </a:rPr>
              <a:t>TALLER/CONVERSATORIO </a:t>
            </a:r>
            <a:r>
              <a:rPr lang="es-ES">
                <a:solidFill>
                  <a:srgbClr val="1E4E79"/>
                </a:solidFill>
              </a:rPr>
              <a:t>ÉTICA</a:t>
            </a:r>
            <a:r>
              <a:rPr lang="es-ES">
                <a:solidFill>
                  <a:srgbClr val="1E4E79"/>
                </a:solidFill>
              </a:rPr>
              <a:t> Y COHERENCIA</a:t>
            </a:r>
            <a:endParaRPr/>
          </a:p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1F3864"/>
                </a:solidFill>
              </a:rPr>
              <a:t>TALLER/CONVERSATORIO </a:t>
            </a:r>
            <a:r>
              <a:rPr lang="es-ES">
                <a:solidFill>
                  <a:srgbClr val="1F3864"/>
                </a:solidFill>
              </a:rPr>
              <a:t>LÍNEA</a:t>
            </a:r>
            <a:r>
              <a:rPr lang="es-ES">
                <a:solidFill>
                  <a:srgbClr val="1F3864"/>
                </a:solidFill>
              </a:rPr>
              <a:t> DE TIEMPO</a:t>
            </a:r>
            <a:endParaRPr/>
          </a:p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1E4E79"/>
                </a:solidFill>
              </a:rPr>
              <a:t>TALLER/CONVERSATORI0 DISCIPLINAS HERMANAS</a:t>
            </a:r>
            <a:endParaRPr/>
          </a:p>
          <a:p>
            <a:pPr indent="0" lvl="0" marL="228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1F3864"/>
                </a:solidFill>
              </a:rPr>
              <a:t>TALLER CIERRE: PALABRAS Y FRASES GENERADORAS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10" name="Google Shape;11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83308"/>
            <a:ext cx="12192000" cy="4638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>
            <p:ph type="title"/>
          </p:nvPr>
        </p:nvSpPr>
        <p:spPr>
          <a:xfrm>
            <a:off x="838200" y="0"/>
            <a:ext cx="105156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100000"/>
              <a:buFont typeface="Calibri"/>
              <a:buNone/>
            </a:pPr>
            <a:r>
              <a:t/>
            </a:r>
            <a:endParaRPr sz="3100">
              <a:solidFill>
                <a:srgbClr val="1E4E79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ct val="96539"/>
              <a:buFont typeface="Calibri"/>
              <a:buNone/>
            </a:pPr>
            <a:r>
              <a:rPr b="1" lang="es-ES" sz="3211">
                <a:solidFill>
                  <a:srgbClr val="1E4E79"/>
                </a:solidFill>
              </a:rPr>
              <a:t>TALLER / CONVERSATORIO </a:t>
            </a:r>
            <a:r>
              <a:rPr b="1" lang="es-ES" sz="3211">
                <a:solidFill>
                  <a:srgbClr val="1E4E79"/>
                </a:solidFill>
              </a:rPr>
              <a:t>ÉTICA</a:t>
            </a:r>
            <a:r>
              <a:rPr b="1" lang="es-ES" sz="3211">
                <a:solidFill>
                  <a:srgbClr val="1E4E79"/>
                </a:solidFill>
              </a:rPr>
              <a:t> Y COHERENCIA</a:t>
            </a:r>
            <a:br>
              <a:rPr lang="es-ES"/>
            </a:br>
            <a:endParaRPr/>
          </a:p>
        </p:txBody>
      </p:sp>
      <p:sp>
        <p:nvSpPr>
          <p:cNvPr id="116" name="Google Shape;116;p5"/>
          <p:cNvSpPr txBox="1"/>
          <p:nvPr>
            <p:ph idx="1" type="body"/>
          </p:nvPr>
        </p:nvSpPr>
        <p:spPr>
          <a:xfrm>
            <a:off x="287700" y="686300"/>
            <a:ext cx="11616600" cy="57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Taller que facilitan l@s directores de la Escuela Circulo de Biodanza; Itza y Nicolás.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El taller realiza una </a:t>
            </a:r>
            <a:r>
              <a:rPr lang="es-ES">
                <a:solidFill>
                  <a:srgbClr val="073763"/>
                </a:solidFill>
              </a:rPr>
              <a:t>conversación</a:t>
            </a:r>
            <a:r>
              <a:rPr lang="es-ES">
                <a:solidFill>
                  <a:srgbClr val="073763"/>
                </a:solidFill>
              </a:rPr>
              <a:t> importante de temas nacidos en el encuentro Calbuco 2023 y </a:t>
            </a:r>
            <a:r>
              <a:rPr lang="es-ES">
                <a:solidFill>
                  <a:srgbClr val="073763"/>
                </a:solidFill>
              </a:rPr>
              <a:t>continúan</a:t>
            </a:r>
            <a:r>
              <a:rPr lang="es-ES">
                <a:solidFill>
                  <a:srgbClr val="073763"/>
                </a:solidFill>
              </a:rPr>
              <a:t> hoy en Punta de Tralca:</a:t>
            </a:r>
            <a:endParaRPr>
              <a:solidFill>
                <a:srgbClr val="073763"/>
              </a:solidFill>
            </a:endParaRPr>
          </a:p>
          <a:p>
            <a:pPr indent="-3257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ct val="64285"/>
              <a:buChar char="•"/>
            </a:pPr>
            <a:r>
              <a:rPr lang="es-ES">
                <a:solidFill>
                  <a:srgbClr val="073763"/>
                </a:solidFill>
              </a:rPr>
              <a:t>Abuso de poder</a:t>
            </a:r>
            <a:endParaRPr>
              <a:solidFill>
                <a:srgbClr val="073763"/>
              </a:solidFill>
            </a:endParaRPr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64285"/>
              <a:buChar char="•"/>
            </a:pPr>
            <a:r>
              <a:rPr lang="es-ES">
                <a:solidFill>
                  <a:srgbClr val="073763"/>
                </a:solidFill>
              </a:rPr>
              <a:t>Acoso sexual  </a:t>
            </a:r>
            <a:endParaRPr>
              <a:solidFill>
                <a:srgbClr val="073763"/>
              </a:solidFill>
            </a:endParaRPr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64285"/>
              <a:buChar char="•"/>
            </a:pPr>
            <a:r>
              <a:rPr lang="es-ES">
                <a:solidFill>
                  <a:srgbClr val="073763"/>
                </a:solidFill>
              </a:rPr>
              <a:t>Transparencia administrativa</a:t>
            </a:r>
            <a:endParaRPr>
              <a:solidFill>
                <a:srgbClr val="073763"/>
              </a:solidFill>
            </a:endParaRPr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64285"/>
              <a:buChar char="•"/>
            </a:pPr>
            <a:r>
              <a:rPr lang="es-ES">
                <a:solidFill>
                  <a:srgbClr val="073763"/>
                </a:solidFill>
              </a:rPr>
              <a:t>Aspectos Formativos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Los aportes de los grupos son muy valiosos para 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la construcción de la Biodanza en Chile 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y </a:t>
            </a:r>
            <a:r>
              <a:rPr lang="es-ES">
                <a:solidFill>
                  <a:srgbClr val="073763"/>
                </a:solidFill>
              </a:rPr>
              <a:t>latinoamérica</a:t>
            </a:r>
            <a:r>
              <a:rPr lang="es-ES">
                <a:solidFill>
                  <a:srgbClr val="073763"/>
                </a:solidFill>
              </a:rPr>
              <a:t>, cuidando el sistema que necesita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organización, de protocolos para el respeto al 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b="1" lang="es-ES">
                <a:solidFill>
                  <a:srgbClr val="073763"/>
                </a:solidFill>
              </a:rPr>
              <a:t>principio </a:t>
            </a:r>
            <a:r>
              <a:rPr b="1" lang="es-ES">
                <a:solidFill>
                  <a:srgbClr val="073763"/>
                </a:solidFill>
              </a:rPr>
              <a:t>biocéntrico</a:t>
            </a:r>
            <a:r>
              <a:rPr lang="es-ES">
                <a:solidFill>
                  <a:srgbClr val="073763"/>
                </a:solidFill>
              </a:rPr>
              <a:t>, de atención al </a:t>
            </a:r>
            <a:r>
              <a:rPr lang="es-ES">
                <a:solidFill>
                  <a:srgbClr val="073763"/>
                </a:solidFill>
              </a:rPr>
              <a:t>feedback</a:t>
            </a:r>
            <a:r>
              <a:rPr lang="es-ES">
                <a:solidFill>
                  <a:srgbClr val="073763"/>
                </a:solidFill>
              </a:rPr>
              <a:t>, 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los </a:t>
            </a:r>
            <a:r>
              <a:rPr lang="es-ES">
                <a:solidFill>
                  <a:srgbClr val="073763"/>
                </a:solidFill>
              </a:rPr>
              <a:t>límites</a:t>
            </a:r>
            <a:r>
              <a:rPr lang="es-ES">
                <a:solidFill>
                  <a:srgbClr val="073763"/>
                </a:solidFill>
              </a:rPr>
              <a:t> y el cuidado de las personas en 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73763"/>
                </a:solidFill>
              </a:rPr>
              <a:t>profundo amor.</a:t>
            </a:r>
            <a:endParaRPr>
              <a:solidFill>
                <a:srgbClr val="073763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b="1" lang="es-ES">
                <a:solidFill>
                  <a:srgbClr val="073763"/>
                </a:solidFill>
              </a:rPr>
              <a:t>Todos los aportes son un respaldo para la planificación</a:t>
            </a:r>
            <a:br>
              <a:rPr b="1" lang="es-ES">
                <a:solidFill>
                  <a:srgbClr val="073763"/>
                </a:solidFill>
              </a:rPr>
            </a:br>
            <a:r>
              <a:rPr b="1" lang="es-ES">
                <a:solidFill>
                  <a:srgbClr val="073763"/>
                </a:solidFill>
              </a:rPr>
              <a:t>del plan trianual e inicio de comunicación con Asociación</a:t>
            </a:r>
            <a:br>
              <a:rPr b="1" lang="es-ES">
                <a:solidFill>
                  <a:srgbClr val="073763"/>
                </a:solidFill>
              </a:rPr>
            </a:br>
            <a:r>
              <a:rPr b="1" lang="es-ES">
                <a:solidFill>
                  <a:srgbClr val="073763"/>
                </a:solidFill>
              </a:rPr>
              <a:t>de Directores Chile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descr="Un grupo de personas en un salón de clases&#10;&#10;Descripción generada automáticamente con confianza baja" id="117" name="Google Shape;1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7225" y="4321175"/>
            <a:ext cx="4337750" cy="234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0200" y="1559937"/>
            <a:ext cx="4514775" cy="300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/>
          <p:nvPr>
            <p:ph type="title"/>
          </p:nvPr>
        </p:nvSpPr>
        <p:spPr>
          <a:xfrm>
            <a:off x="167425" y="0"/>
            <a:ext cx="11186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Calibri"/>
              <a:buNone/>
            </a:pPr>
            <a:r>
              <a:t/>
            </a:r>
            <a:endParaRPr sz="28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Font typeface="Calibri"/>
              <a:buNone/>
            </a:pPr>
            <a:r>
              <a:t/>
            </a:r>
            <a:endParaRPr sz="2800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92647"/>
              <a:buFont typeface="Calibri"/>
              <a:buNone/>
            </a:pPr>
            <a:r>
              <a:rPr b="1" lang="es-ES" sz="3022">
                <a:solidFill>
                  <a:srgbClr val="1F3864"/>
                </a:solidFill>
              </a:rPr>
              <a:t>TALLER/CONVERSATORIO </a:t>
            </a:r>
            <a:r>
              <a:rPr b="1" lang="es-ES" sz="3022">
                <a:solidFill>
                  <a:srgbClr val="1F3864"/>
                </a:solidFill>
              </a:rPr>
              <a:t>LÍNEA</a:t>
            </a:r>
            <a:r>
              <a:rPr b="1" lang="es-ES" sz="3022">
                <a:solidFill>
                  <a:srgbClr val="1F3864"/>
                </a:solidFill>
              </a:rPr>
              <a:t> DE TIEMPO </a:t>
            </a:r>
            <a:endParaRPr b="1" sz="3022">
              <a:solidFill>
                <a:srgbClr val="1F3864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92647"/>
              <a:buFont typeface="Calibri"/>
              <a:buNone/>
            </a:pPr>
            <a:r>
              <a:rPr b="1" lang="es-ES" sz="3022">
                <a:solidFill>
                  <a:srgbClr val="1F3864"/>
                </a:solidFill>
              </a:rPr>
              <a:t>GIGANTOGRAFÍA POR LA MEMORIA.</a:t>
            </a:r>
            <a:br>
              <a:rPr lang="es-ES"/>
            </a:br>
            <a:endParaRPr/>
          </a:p>
        </p:txBody>
      </p:sp>
      <p:sp>
        <p:nvSpPr>
          <p:cNvPr id="124" name="Google Shape;124;p6"/>
          <p:cNvSpPr txBox="1"/>
          <p:nvPr>
            <p:ph idx="1" type="body"/>
          </p:nvPr>
        </p:nvSpPr>
        <p:spPr>
          <a:xfrm>
            <a:off x="167425" y="769775"/>
            <a:ext cx="10520700" cy="55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55193"/>
              <a:buNone/>
            </a:pPr>
            <a:r>
              <a:rPr b="1" lang="es-ES" sz="5073">
                <a:solidFill>
                  <a:srgbClr val="002060"/>
                </a:solidFill>
              </a:rPr>
              <a:t>Reconocer el tiempo y la construcción de nuestro sistema desde el nacimiento de </a:t>
            </a:r>
            <a:endParaRPr b="1"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55193"/>
              <a:buNone/>
            </a:pPr>
            <a:r>
              <a:rPr b="1" lang="es-ES" sz="5073">
                <a:solidFill>
                  <a:srgbClr val="002060"/>
                </a:solidFill>
              </a:rPr>
              <a:t>Rolando Toro hasta el presente.</a:t>
            </a:r>
            <a:endParaRPr b="1"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55193"/>
              <a:buNone/>
            </a:pPr>
            <a:r>
              <a:rPr lang="es-ES" sz="5073">
                <a:solidFill>
                  <a:srgbClr val="002060"/>
                </a:solidFill>
              </a:rPr>
              <a:t>Invitación a generar espacios donde los y las participantes continúen esta </a:t>
            </a:r>
            <a:endParaRPr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55193"/>
              <a:buNone/>
            </a:pPr>
            <a:r>
              <a:rPr lang="es-ES" sz="5073">
                <a:solidFill>
                  <a:srgbClr val="002060"/>
                </a:solidFill>
              </a:rPr>
              <a:t>enriqueciendo esta línea de tiempo.</a:t>
            </a:r>
            <a:endParaRPr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55193"/>
              <a:buNone/>
            </a:pPr>
            <a:r>
              <a:rPr lang="es-ES" sz="5073">
                <a:solidFill>
                  <a:srgbClr val="002060"/>
                </a:solidFill>
              </a:rPr>
              <a:t>PARTICIPANTES COMPARTEN SUS IMPRESIONES: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Gracias Rolando Toro por el regalo que ha sido en este lapso llamado vida: 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La Biodanza (Beatriz xxx de biodanza Keni-Kan La Florida).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Plenitud…   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para ambas encontrándonos y encontrando mi camino, mi manada, emocionada, </a:t>
            </a:r>
            <a:endParaRPr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073">
                <a:solidFill>
                  <a:srgbClr val="002060"/>
                </a:solidFill>
              </a:rPr>
              <a:t>agradecida de tanto amor, de tanto gozo (muchos corazones).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Conciencia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La Biodanza llegó a mí por una persona que llegó fugaz a mi vida. Le agradezco mucho, </a:t>
            </a:r>
            <a:endParaRPr sz="5073"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5073">
                <a:solidFill>
                  <a:srgbClr val="002060"/>
                </a:solidFill>
              </a:rPr>
              <a:t>ya q para mí fue una manera de resignificar mi fe en la humanidad. (Dany).</a:t>
            </a:r>
            <a:endParaRPr sz="5073">
              <a:solidFill>
                <a:srgbClr val="002060"/>
              </a:solidFill>
            </a:endParaRPr>
          </a:p>
          <a:p>
            <a:pPr indent="-2221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lang="es-ES" sz="5073">
                <a:solidFill>
                  <a:srgbClr val="002060"/>
                </a:solidFill>
              </a:rPr>
              <a:t>Hola; soy Carmen, es mi primera vez en Biodanza. A sido una experiencia maravillosa de amor, comunicación, contacto y transformación emocional. Nunca había vivido una experiencia de sentir y ver en la inmensidad de los ojos de otro ser en forma incondicional traspasos de energías y recibir esa conexión. Creo que va a ser mi inclusión en Biodanza una enseñanza maravillosa de expresión corporal… gracias por esta experiencia trascendental en mi vida (Carmen).</a:t>
            </a:r>
            <a:endParaRPr sz="5073">
              <a:solidFill>
                <a:srgbClr val="002060"/>
              </a:solidFill>
            </a:endParaRPr>
          </a:p>
          <a:p>
            <a:pPr indent="-218995" lvl="0" marL="228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✔"/>
            </a:pPr>
            <a:r>
              <a:rPr lang="es-ES" sz="5073">
                <a:solidFill>
                  <a:srgbClr val="002060"/>
                </a:solidFill>
              </a:rPr>
              <a:t>la conexión con el amor más profundo, el amor hacia mí y hacia los otros.</a:t>
            </a:r>
            <a:endParaRPr sz="5073">
              <a:solidFill>
                <a:srgbClr val="002060"/>
              </a:solidFill>
            </a:endParaRPr>
          </a:p>
          <a:p>
            <a:pPr indent="-218995" lvl="0" marL="2286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✔"/>
            </a:pPr>
            <a:r>
              <a:rPr lang="es-ES" sz="5073">
                <a:solidFill>
                  <a:srgbClr val="002060"/>
                </a:solidFill>
              </a:rPr>
              <a:t>La Biodanza fue un descubrimiento a la vida y mi ser, abrirse a las emociones y sensaciones y transmitir me </a:t>
            </a:r>
            <a:r>
              <a:rPr lang="es-ES" sz="5073">
                <a:solidFill>
                  <a:srgbClr val="002060"/>
                </a:solidFill>
              </a:rPr>
              <a:t>afectó</a:t>
            </a:r>
            <a:r>
              <a:rPr lang="es-ES" sz="5073">
                <a:solidFill>
                  <a:srgbClr val="002060"/>
                </a:solidFill>
              </a:rPr>
              <a:t>. (Erica).</a:t>
            </a:r>
            <a:endParaRPr>
              <a:solidFill>
                <a:srgbClr val="002060"/>
              </a:solidFill>
            </a:endParaRPr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b="0" l="5332" r="45794" t="0"/>
          <a:stretch/>
        </p:blipFill>
        <p:spPr>
          <a:xfrm>
            <a:off x="10688125" y="1120663"/>
            <a:ext cx="1503875" cy="461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22150" y="0"/>
            <a:ext cx="3365975" cy="224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"/>
          <p:cNvSpPr txBox="1"/>
          <p:nvPr>
            <p:ph type="title"/>
          </p:nvPr>
        </p:nvSpPr>
        <p:spPr>
          <a:xfrm>
            <a:off x="90152" y="193184"/>
            <a:ext cx="11263648" cy="4765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790"/>
              <a:buFont typeface="Calibri"/>
              <a:buNone/>
            </a:pPr>
            <a:br>
              <a:rPr b="1" lang="es-ES" sz="3090">
                <a:solidFill>
                  <a:srgbClr val="1F3864"/>
                </a:solidFill>
              </a:rPr>
            </a:br>
            <a:r>
              <a:rPr b="1" lang="es-ES" sz="3090">
                <a:solidFill>
                  <a:srgbClr val="1F3864"/>
                </a:solidFill>
              </a:rPr>
              <a:t>TALLER/</a:t>
            </a:r>
            <a:r>
              <a:rPr b="1" lang="es-ES" sz="3090">
                <a:solidFill>
                  <a:srgbClr val="1F3864"/>
                </a:solidFill>
              </a:rPr>
              <a:t>CONVERSATORIO</a:t>
            </a:r>
            <a:r>
              <a:rPr b="1" lang="es-ES" sz="3090">
                <a:solidFill>
                  <a:srgbClr val="1F3864"/>
                </a:solidFill>
              </a:rPr>
              <a:t> DISCIPLINAS HERMANAS</a:t>
            </a:r>
            <a:br>
              <a:rPr b="1" lang="es-ES" sz="4260"/>
            </a:br>
            <a:endParaRPr b="1" sz="4260"/>
          </a:p>
        </p:txBody>
      </p:sp>
      <p:sp>
        <p:nvSpPr>
          <p:cNvPr id="132" name="Google Shape;132;p7"/>
          <p:cNvSpPr txBox="1"/>
          <p:nvPr>
            <p:ph idx="1" type="body"/>
          </p:nvPr>
        </p:nvSpPr>
        <p:spPr>
          <a:xfrm>
            <a:off x="120152" y="675302"/>
            <a:ext cx="11951700" cy="55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b="1" lang="es-ES" sz="1900">
                <a:solidFill>
                  <a:srgbClr val="1F3864"/>
                </a:solidFill>
              </a:rPr>
              <a:t>Definición de: Biodanza y…Biodanza con…Biodanza en…</a:t>
            </a:r>
            <a:endParaRPr b="1" sz="3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s-ES" sz="1600">
                <a:solidFill>
                  <a:srgbClr val="1F3864"/>
                </a:solidFill>
              </a:rPr>
              <a:t>Se comparten estas definiciones y se regflexiona sobre lo que corresponde a Biodanza y lo que no, lo que es sensible debido a que  es relevante cuidar el método, y saber la posibilidad de aportar al desarrollo humano con otras disciplinas que deben quedar claras que son otra cosa.</a:t>
            </a:r>
            <a:endParaRPr sz="16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Emergentes y experimental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En torno a esta división, conversamos sobre qué se requiere y cuáles son los elementos a considerar en estas experiencias para poder decir que estamos haciendo Biodanza o no.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Puntos de vista que salieron en torno a la reflexión: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En escuela se indicó que cualquier cosa distinta a Biodanza únicamente no podía ser llamado Biodanza, por lo tanto era necesario considerarlo algo diferente a través de otro nombre, como ha sucedido en algunas ocasiones.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Se destaca la importancia que para poder cohesionar Biodanza con otras disciplinas, es fundamental mantener al centro la integración y la afectividad.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Algo que se ha realizado en la práctica, es hacer la diferenciación, nombrando los ejercicios que son ejercicios de Biodanza y cuáles del otro sistema.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Otro factor que puede ser un pilar destacable es el mantener una curva cuidada, independiente de cómo se esté aplicando Biodanza, ya sea solo con diferentes ejercicios, sesión completa o como bloque dentro de una jornada, etc.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Es importante que la otra disciplina con la que se respete respete el Principio Biocéntrico.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Estas combinaciones deben ser hechas por facilitadores de Biodanza.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Al momento de incorporar ejercicios de Biodanza, es importante el para qué estoy haciendo dicha fusión.</a:t>
            </a:r>
            <a:endParaRPr sz="1400">
              <a:solidFill>
                <a:srgbClr val="1F3864"/>
              </a:solidFill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400"/>
              <a:buChar char="•"/>
            </a:pPr>
            <a:r>
              <a:rPr lang="es-ES" sz="1400">
                <a:solidFill>
                  <a:srgbClr val="1F3864"/>
                </a:solidFill>
              </a:rPr>
              <a:t>Finalmente lo más importante es cuidar la vida, y generar estos tipos de vínculos con disciplinas hermanas es también y debiese ser en pro de aquello.</a:t>
            </a:r>
            <a:endParaRPr/>
          </a:p>
          <a:p>
            <a:pPr indent="-1397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1F3864"/>
              </a:solidFill>
            </a:endParaRPr>
          </a:p>
        </p:txBody>
      </p:sp>
      <p:sp>
        <p:nvSpPr>
          <p:cNvPr id="133" name="Google Shape;133;p7"/>
          <p:cNvSpPr txBox="1"/>
          <p:nvPr>
            <p:ph type="title"/>
          </p:nvPr>
        </p:nvSpPr>
        <p:spPr>
          <a:xfrm>
            <a:off x="-857250" y="6273375"/>
            <a:ext cx="127857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790"/>
              <a:buFont typeface="Calibri"/>
              <a:buNone/>
            </a:pPr>
            <a:br>
              <a:rPr b="1" lang="es-ES" sz="3090">
                <a:solidFill>
                  <a:srgbClr val="1F3864"/>
                </a:solidFill>
              </a:rPr>
            </a:br>
            <a:r>
              <a:rPr b="1" lang="es-ES" sz="3090">
                <a:solidFill>
                  <a:srgbClr val="1F3864"/>
                </a:solidFill>
              </a:rPr>
              <a:t>Esta mesa sigue activa y trabajando, por si deseas sumarte a participar</a:t>
            </a:r>
            <a:br>
              <a:rPr b="1" lang="es-ES" sz="4260"/>
            </a:br>
            <a:endParaRPr b="1" sz="4260"/>
          </a:p>
        </p:txBody>
      </p:sp>
      <p:sp>
        <p:nvSpPr>
          <p:cNvPr id="134" name="Google Shape;134;p7"/>
          <p:cNvSpPr txBox="1"/>
          <p:nvPr/>
        </p:nvSpPr>
        <p:spPr>
          <a:xfrm>
            <a:off x="-1532100" y="5161750"/>
            <a:ext cx="1050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"/>
          <p:cNvSpPr txBox="1"/>
          <p:nvPr>
            <p:ph type="title"/>
          </p:nvPr>
        </p:nvSpPr>
        <p:spPr>
          <a:xfrm>
            <a:off x="141668" y="180305"/>
            <a:ext cx="11212132" cy="6697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3000">
                <a:solidFill>
                  <a:srgbClr val="1F3864"/>
                </a:solidFill>
              </a:rPr>
              <a:t>TALLER DE CIERRE ENCUENTRO: “FRASES GENERADORAS”</a:t>
            </a:r>
            <a:endParaRPr b="1" sz="3000">
              <a:solidFill>
                <a:srgbClr val="1F3864"/>
              </a:solidFill>
            </a:endParaRPr>
          </a:p>
        </p:txBody>
      </p:sp>
      <p:sp>
        <p:nvSpPr>
          <p:cNvPr id="140" name="Google Shape;140;p8"/>
          <p:cNvSpPr txBox="1"/>
          <p:nvPr>
            <p:ph idx="1" type="body"/>
          </p:nvPr>
        </p:nvSpPr>
        <p:spPr>
          <a:xfrm>
            <a:off x="280050" y="850000"/>
            <a:ext cx="11449200" cy="56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02060"/>
                </a:solidFill>
              </a:rPr>
              <a:t>ACTIVIDAD TALLER DE CIERRE (Proyección Biodanza).</a:t>
            </a:r>
            <a:endParaRPr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02060"/>
                </a:solidFill>
              </a:rPr>
              <a:t>Propuesta: Desde palabras que se hicieron eco en el Encuentro de Biodanza del fin de semana de mayo proponemos conversarlas a través de un círculo de cultura biodiverso sobre estos conceptos que danzan con el método Biodanza Sistema Rolando Toro.</a:t>
            </a:r>
            <a:endParaRPr>
              <a:solidFill>
                <a:srgbClr val="00206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ct val="100000"/>
              <a:buNone/>
            </a:pPr>
            <a:r>
              <a:rPr lang="es-ES">
                <a:solidFill>
                  <a:srgbClr val="002060"/>
                </a:solidFill>
              </a:rPr>
              <a:t>Seleccionamos todas las palabras que generan apertura la propuesta </a:t>
            </a:r>
            <a:r>
              <a:rPr lang="es-ES">
                <a:solidFill>
                  <a:srgbClr val="002060"/>
                </a:solidFill>
              </a:rPr>
              <a:t>Biocéntrica</a:t>
            </a:r>
            <a:r>
              <a:rPr lang="es-ES">
                <a:solidFill>
                  <a:srgbClr val="002060"/>
                </a:solidFill>
              </a:rPr>
              <a:t> que acuñamos, dejando aquí algunas que nos </a:t>
            </a:r>
            <a:r>
              <a:rPr lang="es-ES">
                <a:solidFill>
                  <a:srgbClr val="002060"/>
                </a:solidFill>
              </a:rPr>
              <a:t>inspiran</a:t>
            </a:r>
            <a:r>
              <a:rPr lang="es-ES">
                <a:solidFill>
                  <a:srgbClr val="002060"/>
                </a:solidFill>
              </a:rPr>
              <a:t> para lo que viene…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Compromiso de la comunidad biodanzante a colaborar y dialogar, para el cuidado, sostén y evolución, del sistema Biodanza, manteniendo la </a:t>
            </a:r>
            <a:r>
              <a:rPr i="1" lang="es-ES">
                <a:solidFill>
                  <a:srgbClr val="002060"/>
                </a:solidFill>
              </a:rPr>
              <a:t>esencia</a:t>
            </a:r>
            <a:r>
              <a:rPr i="1" lang="es-ES">
                <a:solidFill>
                  <a:srgbClr val="002060"/>
                </a:solidFill>
              </a:rPr>
              <a:t>. (Responsabilidad).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Caminar juntos en colaboración poniéndonos al servicio del Amor (Colaboración).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La identidad se revela en la danza de nuestra existencia, cuando percibo que soy parte del todo y el todo habita en mí. (Identidad).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El compromiso amoroso nos conecta con la coherencia </a:t>
            </a:r>
            <a:r>
              <a:rPr i="1" lang="es-ES">
                <a:solidFill>
                  <a:srgbClr val="002060"/>
                </a:solidFill>
              </a:rPr>
              <a:t>Biocéntrica</a:t>
            </a:r>
            <a:r>
              <a:rPr i="1" lang="es-ES">
                <a:solidFill>
                  <a:srgbClr val="002060"/>
                </a:solidFill>
              </a:rPr>
              <a:t> (en todas sus dimensiones) (Compromiso).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La escucha consciente en conciencia plena (escucha).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Comprender el límite como membrana que habilita la interacción armónica pulsante (Límite).</a:t>
            </a:r>
            <a:endParaRPr>
              <a:solidFill>
                <a:srgbClr val="002060"/>
              </a:solidFill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Noto Sans Symbols"/>
              <a:buChar char="✔"/>
            </a:pPr>
            <a:r>
              <a:rPr i="1" lang="es-ES">
                <a:solidFill>
                  <a:srgbClr val="002060"/>
                </a:solidFill>
              </a:rPr>
              <a:t>La afectividad es un puente de inclusión, cuidado y aceptación para fortalecer los vínculos y co crear un buen vivir. (afectividad)</a:t>
            </a:r>
            <a:endParaRPr i="1">
              <a:solidFill>
                <a:srgbClr val="002060"/>
              </a:solidFill>
            </a:endParaRPr>
          </a:p>
          <a:p>
            <a:pPr indent="-252095" lvl="0" marL="22860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✔"/>
            </a:pPr>
            <a:r>
              <a:rPr i="1" lang="es-ES">
                <a:solidFill>
                  <a:srgbClr val="002060"/>
                </a:solidFill>
              </a:rPr>
              <a:t>Comprender el límite como membrana que habilita la interacción armónica pulsante (Límite).</a:t>
            </a:r>
            <a:endParaRPr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/>
          <p:nvPr>
            <p:ph type="title"/>
          </p:nvPr>
        </p:nvSpPr>
        <p:spPr>
          <a:xfrm>
            <a:off x="412125" y="365125"/>
            <a:ext cx="8580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800"/>
              <a:buFont typeface="Calibri"/>
              <a:buNone/>
            </a:pPr>
            <a:r>
              <a:rPr b="1" lang="es-ES" sz="2800">
                <a:solidFill>
                  <a:srgbClr val="1F3864"/>
                </a:solidFill>
              </a:rPr>
              <a:t>VIVENCIAS</a:t>
            </a:r>
            <a:r>
              <a:rPr lang="es-ES" sz="2800">
                <a:solidFill>
                  <a:srgbClr val="1F3864"/>
                </a:solidFill>
              </a:rPr>
              <a:t>: Bajo la poesía y la coherencia del principio </a:t>
            </a:r>
            <a:r>
              <a:rPr lang="es-ES" sz="2800">
                <a:solidFill>
                  <a:srgbClr val="1F3864"/>
                </a:solidFill>
              </a:rPr>
              <a:t>biocéntrico</a:t>
            </a:r>
            <a:r>
              <a:rPr lang="es-ES" sz="2800">
                <a:solidFill>
                  <a:srgbClr val="1F3864"/>
                </a:solidFill>
              </a:rPr>
              <a:t> en 100 años.</a:t>
            </a:r>
            <a:br>
              <a:rPr lang="es-ES" sz="2800">
                <a:solidFill>
                  <a:srgbClr val="1F3864"/>
                </a:solidFill>
              </a:rPr>
            </a:br>
            <a:r>
              <a:rPr lang="es-ES" sz="2800">
                <a:solidFill>
                  <a:srgbClr val="1F3864"/>
                </a:solidFill>
              </a:rPr>
              <a:t>Es tiempo de la Biodanza con enfoque social.</a:t>
            </a:r>
            <a:endParaRPr sz="2800">
              <a:solidFill>
                <a:srgbClr val="1F3864"/>
              </a:solidFill>
            </a:endParaRPr>
          </a:p>
        </p:txBody>
      </p:sp>
      <p:sp>
        <p:nvSpPr>
          <p:cNvPr id="146" name="Google Shape;146;p9"/>
          <p:cNvSpPr txBox="1"/>
          <p:nvPr>
            <p:ph idx="1" type="body"/>
          </p:nvPr>
        </p:nvSpPr>
        <p:spPr>
          <a:xfrm>
            <a:off x="838200" y="23728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603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300"/>
              <a:buChar char="•"/>
            </a:pPr>
            <a:r>
              <a:rPr lang="es-ES" sz="3300">
                <a:solidFill>
                  <a:srgbClr val="1F3864"/>
                </a:solidFill>
              </a:rPr>
              <a:t>RONDA DEL LITORAL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300"/>
              <a:buChar char="•"/>
            </a:pPr>
            <a:r>
              <a:rPr lang="es-ES" sz="3300">
                <a:solidFill>
                  <a:srgbClr val="1F3864"/>
                </a:solidFill>
              </a:rPr>
              <a:t>RONDA DE DIRECTORAS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300"/>
              <a:buChar char="•"/>
            </a:pPr>
            <a:r>
              <a:rPr lang="es-ES" sz="3300">
                <a:solidFill>
                  <a:srgbClr val="1F3864"/>
                </a:solidFill>
              </a:rPr>
              <a:t>RONDA DEL SUR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300"/>
              <a:buChar char="•"/>
            </a:pPr>
            <a:r>
              <a:rPr lang="es-ES" sz="3300">
                <a:solidFill>
                  <a:srgbClr val="1F3864"/>
                </a:solidFill>
              </a:rPr>
              <a:t>RONDA DEL NORTE</a:t>
            </a:r>
            <a:endParaRPr sz="3300"/>
          </a:p>
          <a:p>
            <a:pPr indent="-2603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3300"/>
              <a:buChar char="•"/>
            </a:pPr>
            <a:r>
              <a:rPr lang="es-ES" sz="3300">
                <a:solidFill>
                  <a:srgbClr val="1F3864"/>
                </a:solidFill>
              </a:rPr>
              <a:t>RONDA DIRECTIVA AFABI</a:t>
            </a:r>
            <a:endParaRPr sz="33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7" name="Google Shape;1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0781" y="1937359"/>
            <a:ext cx="5051214" cy="336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2024-06-25T02:41:11Z</dcterms:created>
  <dc:creator>Usuario de Windows</dc:creator>
</cp:coreProperties>
</file>